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8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y="5143500" cx="9144000"/>
  <p:notesSz cx="6858000" cy="9144000"/>
  <p:embeddedFontLst>
    <p:embeddedFont>
      <p:font typeface="Inter SemiBold"/>
      <p:regular r:id="rId26"/>
      <p:bold r:id="rId27"/>
      <p:italic r:id="rId28"/>
      <p:boldItalic r:id="rId29"/>
    </p:embeddedFont>
    <p:embeddedFont>
      <p:font typeface="Inter Light"/>
      <p:regular r:id="rId30"/>
      <p:bold r:id="rId31"/>
      <p:italic r:id="rId32"/>
      <p:boldItalic r:id="rId33"/>
    </p:embeddedFont>
    <p:embeddedFont>
      <p:font typeface="Inter"/>
      <p:regular r:id="rId34"/>
      <p:bold r:id="rId35"/>
      <p:italic r:id="rId36"/>
      <p:boldItalic r:id="rId37"/>
    </p:embeddedFont>
    <p:embeddedFont>
      <p:font typeface="Bebas Neue"/>
      <p:regular r:id="rId38"/>
    </p:embeddedFont>
    <p:embeddedFont>
      <p:font typeface="Inter ExtraBold"/>
      <p:bold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41" roundtripDataSignature="AMtx7mgkvudveemjZVmzFsWnG0Gw8hCB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763BF03-8803-4B1C-BD2A-1579D0479644}">
  <a:tblStyle styleId="{8763BF03-8803-4B1C-BD2A-1579D047964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ExtraBold-boldItalic.fntdata"/><Relationship Id="rId20" Type="http://schemas.openxmlformats.org/officeDocument/2006/relationships/slide" Target="slides/slide13.xml"/><Relationship Id="rId41" Type="http://customschemas.google.com/relationships/presentationmetadata" Target="meta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InterSemiBold-regular.fntdata"/><Relationship Id="rId25" Type="http://schemas.openxmlformats.org/officeDocument/2006/relationships/slide" Target="slides/slide18.xml"/><Relationship Id="rId28" Type="http://schemas.openxmlformats.org/officeDocument/2006/relationships/font" Target="fonts/InterSemiBold-italic.fntdata"/><Relationship Id="rId27" Type="http://schemas.openxmlformats.org/officeDocument/2006/relationships/font" Target="fonts/InterSemiBold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InterSemiBold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InterLight-bold.fntdata"/><Relationship Id="rId30" Type="http://schemas.openxmlformats.org/officeDocument/2006/relationships/font" Target="fonts/InterLight-regular.fntdata"/><Relationship Id="rId11" Type="http://schemas.openxmlformats.org/officeDocument/2006/relationships/slide" Target="slides/slide4.xml"/><Relationship Id="rId33" Type="http://schemas.openxmlformats.org/officeDocument/2006/relationships/font" Target="fonts/InterLight-boldItalic.fntdata"/><Relationship Id="rId10" Type="http://schemas.openxmlformats.org/officeDocument/2006/relationships/slide" Target="slides/slide3.xml"/><Relationship Id="rId32" Type="http://schemas.openxmlformats.org/officeDocument/2006/relationships/font" Target="fonts/InterLight-italic.fntdata"/><Relationship Id="rId13" Type="http://schemas.openxmlformats.org/officeDocument/2006/relationships/slide" Target="slides/slide6.xml"/><Relationship Id="rId35" Type="http://schemas.openxmlformats.org/officeDocument/2006/relationships/font" Target="fonts/Inter-bold.fntdata"/><Relationship Id="rId12" Type="http://schemas.openxmlformats.org/officeDocument/2006/relationships/slide" Target="slides/slide5.xml"/><Relationship Id="rId34" Type="http://schemas.openxmlformats.org/officeDocument/2006/relationships/font" Target="fonts/Inter-regular.fntdata"/><Relationship Id="rId15" Type="http://schemas.openxmlformats.org/officeDocument/2006/relationships/slide" Target="slides/slide8.xml"/><Relationship Id="rId37" Type="http://schemas.openxmlformats.org/officeDocument/2006/relationships/font" Target="fonts/Inter-boldItalic.fntdata"/><Relationship Id="rId14" Type="http://schemas.openxmlformats.org/officeDocument/2006/relationships/slide" Target="slides/slide7.xml"/><Relationship Id="rId36" Type="http://schemas.openxmlformats.org/officeDocument/2006/relationships/font" Target="fonts/Inter-italic.fntdata"/><Relationship Id="rId17" Type="http://schemas.openxmlformats.org/officeDocument/2006/relationships/slide" Target="slides/slide10.xml"/><Relationship Id="rId39" Type="http://schemas.openxmlformats.org/officeDocument/2006/relationships/font" Target="fonts/InterExtraBold-bold.fntdata"/><Relationship Id="rId16" Type="http://schemas.openxmlformats.org/officeDocument/2006/relationships/slide" Target="slides/slide9.xml"/><Relationship Id="rId38" Type="http://schemas.openxmlformats.org/officeDocument/2006/relationships/font" Target="fonts/BebasNeue-regular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5" name="Google Shape;53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0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12" name="Google Shape;12;p2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0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14" name="Google Shape;14;p20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b="0" i="0" sz="7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" name="Google Shape;15;p20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b="0" i="0" sz="7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" name="Google Shape;16;p20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b="0" i="0" sz="800" u="none" cap="none" strike="noStrike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Breakdown">
  <p:cSld name="SECTION_TITLE_AND_DESCRIPTION_1">
    <p:bg>
      <p:bgPr>
        <a:solidFill>
          <a:schemeClr val="dk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9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b="0" i="0" sz="800" u="none" cap="none" strike="noStrike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99" name="Google Shape;99;p2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" name="Google Shape;100;p29"/>
          <p:cNvSpPr txBox="1"/>
          <p:nvPr>
            <p:ph idx="1" type="subTitle"/>
          </p:nvPr>
        </p:nvSpPr>
        <p:spPr>
          <a:xfrm>
            <a:off x="3486575" y="2706950"/>
            <a:ext cx="14664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29"/>
          <p:cNvSpPr txBox="1"/>
          <p:nvPr>
            <p:ph idx="2" type="body"/>
          </p:nvPr>
        </p:nvSpPr>
        <p:spPr>
          <a:xfrm>
            <a:off x="3416075" y="2982325"/>
            <a:ext cx="16074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102" name="Google Shape;102;p29"/>
          <p:cNvCxnSpPr>
            <a:endCxn id="103" idx="2"/>
          </p:cNvCxnSpPr>
          <p:nvPr/>
        </p:nvCxnSpPr>
        <p:spPr>
          <a:xfrm>
            <a:off x="2904275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" name="Google Shape;104;p29"/>
          <p:cNvCxnSpPr/>
          <p:nvPr/>
        </p:nvCxnSpPr>
        <p:spPr>
          <a:xfrm>
            <a:off x="4765924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" name="Google Shape;105;p29"/>
          <p:cNvCxnSpPr/>
          <p:nvPr/>
        </p:nvCxnSpPr>
        <p:spPr>
          <a:xfrm>
            <a:off x="6635736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" name="Google Shape;103;p29"/>
          <p:cNvSpPr/>
          <p:nvPr/>
        </p:nvSpPr>
        <p:spPr>
          <a:xfrm>
            <a:off x="367617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6" name="Google Shape;106;p29"/>
          <p:cNvSpPr/>
          <p:nvPr/>
        </p:nvSpPr>
        <p:spPr>
          <a:xfrm>
            <a:off x="5548513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7" name="Google Shape;107;p29"/>
          <p:cNvSpPr/>
          <p:nvPr/>
        </p:nvSpPr>
        <p:spPr>
          <a:xfrm>
            <a:off x="741772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8" name="Google Shape;108;p29"/>
          <p:cNvSpPr txBox="1"/>
          <p:nvPr>
            <p:ph idx="3" type="subTitle"/>
          </p:nvPr>
        </p:nvSpPr>
        <p:spPr>
          <a:xfrm>
            <a:off x="5358925" y="2706950"/>
            <a:ext cx="14664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9"/>
          <p:cNvSpPr txBox="1"/>
          <p:nvPr>
            <p:ph idx="4" type="body"/>
          </p:nvPr>
        </p:nvSpPr>
        <p:spPr>
          <a:xfrm>
            <a:off x="5288425" y="2982325"/>
            <a:ext cx="16074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0" name="Google Shape;110;p29"/>
          <p:cNvSpPr txBox="1"/>
          <p:nvPr>
            <p:ph idx="5" type="subTitle"/>
          </p:nvPr>
        </p:nvSpPr>
        <p:spPr>
          <a:xfrm>
            <a:off x="7231275" y="2706950"/>
            <a:ext cx="14664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9"/>
          <p:cNvSpPr txBox="1"/>
          <p:nvPr>
            <p:ph idx="6" type="body"/>
          </p:nvPr>
        </p:nvSpPr>
        <p:spPr>
          <a:xfrm>
            <a:off x="7160775" y="2982325"/>
            <a:ext cx="16074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2" name="Google Shape;112;p29"/>
          <p:cNvSpPr/>
          <p:nvPr/>
        </p:nvSpPr>
        <p:spPr>
          <a:xfrm>
            <a:off x="603475" y="2706950"/>
            <a:ext cx="2313300" cy="1413600"/>
          </a:xfrm>
          <a:prstGeom prst="roundRect">
            <a:avLst>
              <a:gd fmla="val 7414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6F5E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9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9"/>
          <p:cNvSpPr txBox="1"/>
          <p:nvPr>
            <p:ph idx="7" type="body"/>
          </p:nvPr>
        </p:nvSpPr>
        <p:spPr>
          <a:xfrm>
            <a:off x="603475" y="2758400"/>
            <a:ext cx="2313300" cy="13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b="0" i="0" sz="7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6" name="Google Shape;116;p2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b="0" i="0" sz="7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/ Graph">
  <p:cSld name="CAPTION_ONLY"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3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9" name="Google Shape;119;p30"/>
          <p:cNvSpPr txBox="1"/>
          <p:nvPr>
            <p:ph type="title"/>
          </p:nvPr>
        </p:nvSpPr>
        <p:spPr>
          <a:xfrm>
            <a:off x="452575" y="596800"/>
            <a:ext cx="4418100" cy="13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20" name="Google Shape;120;p30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</a:lstStyle>
          <a:p/>
        </p:txBody>
      </p:sp>
      <p:sp>
        <p:nvSpPr>
          <p:cNvPr id="121" name="Google Shape;121;p30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b="0" i="0" sz="7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" name="Google Shape;122;p30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30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b="0" i="0" sz="7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Header">
  <p:cSld name="BIG_NUMBER">
    <p:bg>
      <p:bgPr>
        <a:solidFill>
          <a:schemeClr val="dk2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1"/>
          <p:cNvSpPr/>
          <p:nvPr>
            <p:ph idx="2" type="pic"/>
          </p:nvPr>
        </p:nvSpPr>
        <p:spPr>
          <a:xfrm>
            <a:off x="213750" y="586950"/>
            <a:ext cx="8701800" cy="2327100"/>
          </a:xfrm>
          <a:prstGeom prst="roundRect">
            <a:avLst>
              <a:gd fmla="val 3913" name="adj"/>
            </a:avLst>
          </a:prstGeom>
          <a:noFill/>
          <a:ln>
            <a:noFill/>
          </a:ln>
        </p:spPr>
      </p:sp>
      <p:sp>
        <p:nvSpPr>
          <p:cNvPr id="126" name="Google Shape;126;p31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b="0" i="0" sz="800" u="none" cap="none" strike="noStrike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27" name="Google Shape;127;p3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31"/>
          <p:cNvSpPr txBox="1"/>
          <p:nvPr>
            <p:ph idx="1" type="body"/>
          </p:nvPr>
        </p:nvSpPr>
        <p:spPr>
          <a:xfrm>
            <a:off x="5362800" y="3071200"/>
            <a:ext cx="35526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9" name="Google Shape;129;p31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b="0" i="0" sz="7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0" name="Google Shape;130;p31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b="0" i="0" sz="7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Strategy" type="blank">
  <p:cSld name="BLANK">
    <p:bg>
      <p:bgPr>
        <a:solidFill>
          <a:schemeClr val="dk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/>
          <p:nvPr>
            <p:ph idx="2" type="pic"/>
          </p:nvPr>
        </p:nvSpPr>
        <p:spPr>
          <a:xfrm>
            <a:off x="6445900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sp>
        <p:nvSpPr>
          <p:cNvPr id="133" name="Google Shape;133;p32"/>
          <p:cNvSpPr/>
          <p:nvPr>
            <p:ph idx="3" type="pic"/>
          </p:nvPr>
        </p:nvSpPr>
        <p:spPr>
          <a:xfrm>
            <a:off x="4210025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cxnSp>
        <p:nvCxnSpPr>
          <p:cNvPr id="134" name="Google Shape;134;p3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5" name="Google Shape;135;p32"/>
          <p:cNvSpPr txBox="1"/>
          <p:nvPr>
            <p:ph type="title"/>
          </p:nvPr>
        </p:nvSpPr>
        <p:spPr>
          <a:xfrm>
            <a:off x="450850" y="596800"/>
            <a:ext cx="40830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32"/>
          <p:cNvSpPr txBox="1"/>
          <p:nvPr>
            <p:ph idx="1" type="subTitle"/>
          </p:nvPr>
        </p:nvSpPr>
        <p:spPr>
          <a:xfrm>
            <a:off x="4210025" y="2802675"/>
            <a:ext cx="19068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2"/>
          <p:cNvSpPr txBox="1"/>
          <p:nvPr>
            <p:ph idx="4" type="body"/>
          </p:nvPr>
        </p:nvSpPr>
        <p:spPr>
          <a:xfrm>
            <a:off x="4210025" y="3441550"/>
            <a:ext cx="16074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8" name="Google Shape;138;p32"/>
          <p:cNvSpPr txBox="1"/>
          <p:nvPr>
            <p:ph idx="5" type="subTitle"/>
          </p:nvPr>
        </p:nvSpPr>
        <p:spPr>
          <a:xfrm>
            <a:off x="6458950" y="2802675"/>
            <a:ext cx="19068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32"/>
          <p:cNvSpPr txBox="1"/>
          <p:nvPr>
            <p:ph idx="6" type="body"/>
          </p:nvPr>
        </p:nvSpPr>
        <p:spPr>
          <a:xfrm>
            <a:off x="6458950" y="3441550"/>
            <a:ext cx="16074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0" name="Google Shape;140;p32"/>
          <p:cNvSpPr txBox="1"/>
          <p:nvPr>
            <p:ph idx="7" type="body"/>
          </p:nvPr>
        </p:nvSpPr>
        <p:spPr>
          <a:xfrm>
            <a:off x="450850" y="2399275"/>
            <a:ext cx="3048000" cy="21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b="0" i="0" sz="7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2" name="Google Shape;142;p32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3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b="0" i="0" sz="7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TITLE_1"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Google Shape;145;p3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6" name="Google Shape;146;p33"/>
          <p:cNvSpPr txBox="1"/>
          <p:nvPr>
            <p:ph type="title"/>
          </p:nvPr>
        </p:nvSpPr>
        <p:spPr>
          <a:xfrm>
            <a:off x="452575" y="596800"/>
            <a:ext cx="4418100" cy="13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47" name="Google Shape;147;p33"/>
          <p:cNvSpPr txBox="1"/>
          <p:nvPr>
            <p:ph idx="1" type="subTitle"/>
          </p:nvPr>
        </p:nvSpPr>
        <p:spPr>
          <a:xfrm>
            <a:off x="467825" y="1857300"/>
            <a:ext cx="21510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48" name="Google Shape;148;p33"/>
          <p:cNvSpPr txBox="1"/>
          <p:nvPr>
            <p:ph idx="2" type="body"/>
          </p:nvPr>
        </p:nvSpPr>
        <p:spPr>
          <a:xfrm>
            <a:off x="391625" y="2271825"/>
            <a:ext cx="21510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49" name="Google Shape;149;p33"/>
          <p:cNvSpPr txBox="1"/>
          <p:nvPr>
            <p:ph idx="3" type="subTitle"/>
          </p:nvPr>
        </p:nvSpPr>
        <p:spPr>
          <a:xfrm>
            <a:off x="3052450" y="1857300"/>
            <a:ext cx="21510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50" name="Google Shape;150;p33"/>
          <p:cNvSpPr txBox="1"/>
          <p:nvPr>
            <p:ph idx="4" type="body"/>
          </p:nvPr>
        </p:nvSpPr>
        <p:spPr>
          <a:xfrm>
            <a:off x="2976250" y="2271825"/>
            <a:ext cx="21510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51" name="Google Shape;151;p33"/>
          <p:cNvSpPr txBox="1"/>
          <p:nvPr>
            <p:ph idx="5" type="subTitle"/>
          </p:nvPr>
        </p:nvSpPr>
        <p:spPr>
          <a:xfrm>
            <a:off x="5637075" y="1857300"/>
            <a:ext cx="21510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52" name="Google Shape;152;p33"/>
          <p:cNvSpPr txBox="1"/>
          <p:nvPr>
            <p:ph idx="6" type="body"/>
          </p:nvPr>
        </p:nvSpPr>
        <p:spPr>
          <a:xfrm>
            <a:off x="5560875" y="2271825"/>
            <a:ext cx="21510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53" name="Google Shape;153;p33"/>
          <p:cNvSpPr txBox="1"/>
          <p:nvPr>
            <p:ph idx="7" type="subTitle"/>
          </p:nvPr>
        </p:nvSpPr>
        <p:spPr>
          <a:xfrm>
            <a:off x="467825" y="3075100"/>
            <a:ext cx="21510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54" name="Google Shape;154;p33"/>
          <p:cNvSpPr txBox="1"/>
          <p:nvPr>
            <p:ph idx="8" type="body"/>
          </p:nvPr>
        </p:nvSpPr>
        <p:spPr>
          <a:xfrm>
            <a:off x="391625" y="3489625"/>
            <a:ext cx="21510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55" name="Google Shape;155;p33"/>
          <p:cNvSpPr txBox="1"/>
          <p:nvPr>
            <p:ph idx="9" type="subTitle"/>
          </p:nvPr>
        </p:nvSpPr>
        <p:spPr>
          <a:xfrm>
            <a:off x="3052450" y="3075100"/>
            <a:ext cx="21510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56" name="Google Shape;156;p33"/>
          <p:cNvSpPr txBox="1"/>
          <p:nvPr>
            <p:ph idx="13" type="body"/>
          </p:nvPr>
        </p:nvSpPr>
        <p:spPr>
          <a:xfrm>
            <a:off x="2976250" y="3489625"/>
            <a:ext cx="21510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57" name="Google Shape;157;p33"/>
          <p:cNvSpPr txBox="1"/>
          <p:nvPr>
            <p:ph idx="14" type="subTitle"/>
          </p:nvPr>
        </p:nvSpPr>
        <p:spPr>
          <a:xfrm>
            <a:off x="5637075" y="3075100"/>
            <a:ext cx="21510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58" name="Google Shape;158;p33"/>
          <p:cNvSpPr txBox="1"/>
          <p:nvPr>
            <p:ph idx="15" type="body"/>
          </p:nvPr>
        </p:nvSpPr>
        <p:spPr>
          <a:xfrm>
            <a:off x="5560875" y="3489625"/>
            <a:ext cx="21510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59" name="Google Shape;159;p3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b="0" i="0" sz="7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0" name="Google Shape;160;p33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3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b="0" i="0" sz="7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s / Benefits">
  <p:cSld name="CUSTOM"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" name="Google Shape;164;p3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5" name="Google Shape;165;p34"/>
          <p:cNvSpPr txBox="1"/>
          <p:nvPr>
            <p:ph type="title"/>
          </p:nvPr>
        </p:nvSpPr>
        <p:spPr>
          <a:xfrm>
            <a:off x="452575" y="633600"/>
            <a:ext cx="39546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9pPr>
          </a:lstStyle>
          <a:p/>
        </p:txBody>
      </p:sp>
      <p:sp>
        <p:nvSpPr>
          <p:cNvPr id="166" name="Google Shape;166;p34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67" name="Google Shape;167;p3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b="0" i="0" sz="7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8" name="Google Shape;168;p34"/>
          <p:cNvSpPr txBox="1"/>
          <p:nvPr>
            <p:ph idx="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" name="Google Shape;169;p3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b="0" i="0" sz="7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s">
  <p:cSld name="CUSTOM_1">
    <p:bg>
      <p:bgPr>
        <a:solidFill>
          <a:schemeClr val="dk2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5"/>
          <p:cNvSpPr/>
          <p:nvPr>
            <p:ph idx="2" type="pic"/>
          </p:nvPr>
        </p:nvSpPr>
        <p:spPr>
          <a:xfrm>
            <a:off x="2118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  <p:sp>
        <p:nvSpPr>
          <p:cNvPr id="172" name="Google Shape;172;p35"/>
          <p:cNvSpPr/>
          <p:nvPr>
            <p:ph idx="3" type="pic"/>
          </p:nvPr>
        </p:nvSpPr>
        <p:spPr>
          <a:xfrm>
            <a:off x="46397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Competition">
  <p:cSld name="CUSTOM_2"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/>
          <p:nvPr>
            <p:ph idx="2" type="pic"/>
          </p:nvPr>
        </p:nvSpPr>
        <p:spPr>
          <a:xfrm>
            <a:off x="40147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75" name="Google Shape;175;p36"/>
          <p:cNvSpPr/>
          <p:nvPr>
            <p:ph idx="3" type="pic"/>
          </p:nvPr>
        </p:nvSpPr>
        <p:spPr>
          <a:xfrm>
            <a:off x="568857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76" name="Google Shape;176;p36"/>
          <p:cNvSpPr/>
          <p:nvPr>
            <p:ph idx="4" type="pic"/>
          </p:nvPr>
        </p:nvSpPr>
        <p:spPr>
          <a:xfrm>
            <a:off x="73624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77" name="Google Shape;177;p36"/>
          <p:cNvSpPr/>
          <p:nvPr>
            <p:ph idx="5" type="pic"/>
          </p:nvPr>
        </p:nvSpPr>
        <p:spPr>
          <a:xfrm>
            <a:off x="40147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78" name="Google Shape;178;p36"/>
          <p:cNvSpPr/>
          <p:nvPr>
            <p:ph idx="6" type="pic"/>
          </p:nvPr>
        </p:nvSpPr>
        <p:spPr>
          <a:xfrm>
            <a:off x="568857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79" name="Google Shape;179;p36"/>
          <p:cNvSpPr/>
          <p:nvPr>
            <p:ph idx="7" type="pic"/>
          </p:nvPr>
        </p:nvSpPr>
        <p:spPr>
          <a:xfrm>
            <a:off x="73624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cxnSp>
        <p:nvCxnSpPr>
          <p:cNvPr id="180" name="Google Shape;180;p3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1" name="Google Shape;181;p36"/>
          <p:cNvSpPr txBox="1"/>
          <p:nvPr>
            <p:ph type="title"/>
          </p:nvPr>
        </p:nvSpPr>
        <p:spPr>
          <a:xfrm>
            <a:off x="452575" y="596800"/>
            <a:ext cx="3262500" cy="13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82" name="Google Shape;182;p36"/>
          <p:cNvSpPr txBox="1"/>
          <p:nvPr>
            <p:ph idx="1" type="subTitle"/>
          </p:nvPr>
        </p:nvSpPr>
        <p:spPr>
          <a:xfrm>
            <a:off x="452575" y="1956400"/>
            <a:ext cx="26160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3" name="Google Shape;183;p36"/>
          <p:cNvSpPr txBox="1"/>
          <p:nvPr>
            <p:ph idx="8" type="body"/>
          </p:nvPr>
        </p:nvSpPr>
        <p:spPr>
          <a:xfrm>
            <a:off x="467825" y="2583700"/>
            <a:ext cx="32472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84" name="Google Shape;184;p36"/>
          <p:cNvSpPr txBox="1"/>
          <p:nvPr>
            <p:ph idx="9" type="subTitle"/>
          </p:nvPr>
        </p:nvSpPr>
        <p:spPr>
          <a:xfrm>
            <a:off x="4014725" y="2028875"/>
            <a:ext cx="13743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5" name="Google Shape;185;p36"/>
          <p:cNvSpPr txBox="1"/>
          <p:nvPr>
            <p:ph idx="13" type="subTitle"/>
          </p:nvPr>
        </p:nvSpPr>
        <p:spPr>
          <a:xfrm>
            <a:off x="5688575" y="2028875"/>
            <a:ext cx="13743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6" name="Google Shape;186;p36"/>
          <p:cNvSpPr txBox="1"/>
          <p:nvPr>
            <p:ph idx="14" type="subTitle"/>
          </p:nvPr>
        </p:nvSpPr>
        <p:spPr>
          <a:xfrm>
            <a:off x="7362425" y="2028875"/>
            <a:ext cx="13743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7" name="Google Shape;187;p36"/>
          <p:cNvSpPr txBox="1"/>
          <p:nvPr>
            <p:ph idx="15" type="subTitle"/>
          </p:nvPr>
        </p:nvSpPr>
        <p:spPr>
          <a:xfrm>
            <a:off x="4014725" y="4067725"/>
            <a:ext cx="13743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8" name="Google Shape;188;p36"/>
          <p:cNvSpPr txBox="1"/>
          <p:nvPr>
            <p:ph idx="16" type="subTitle"/>
          </p:nvPr>
        </p:nvSpPr>
        <p:spPr>
          <a:xfrm>
            <a:off x="5688575" y="4067725"/>
            <a:ext cx="13743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9" name="Google Shape;189;p36"/>
          <p:cNvSpPr txBox="1"/>
          <p:nvPr>
            <p:ph idx="17" type="subTitle"/>
          </p:nvPr>
        </p:nvSpPr>
        <p:spPr>
          <a:xfrm>
            <a:off x="7362425" y="4067725"/>
            <a:ext cx="13743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90" name="Google Shape;190;p3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b="0" i="0" sz="7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1" name="Google Shape;191;p36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" name="Google Shape;192;p3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b="0" i="0" sz="7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">
  <p:cSld name="CUSTOM_1_1">
    <p:bg>
      <p:bgPr>
        <a:solidFill>
          <a:schemeClr val="dk2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7"/>
          <p:cNvSpPr/>
          <p:nvPr>
            <p:ph idx="2" type="pic"/>
          </p:nvPr>
        </p:nvSpPr>
        <p:spPr>
          <a:xfrm>
            <a:off x="2286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95" name="Google Shape;195;p37"/>
          <p:cNvSpPr/>
          <p:nvPr>
            <p:ph idx="3" type="pic"/>
          </p:nvPr>
        </p:nvSpPr>
        <p:spPr>
          <a:xfrm>
            <a:off x="39319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96" name="Google Shape;196;p37"/>
          <p:cNvSpPr/>
          <p:nvPr>
            <p:ph idx="4" type="pic"/>
          </p:nvPr>
        </p:nvSpPr>
        <p:spPr>
          <a:xfrm>
            <a:off x="7635600" y="59262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97" name="Google Shape;197;p37"/>
          <p:cNvSpPr/>
          <p:nvPr>
            <p:ph idx="5" type="pic"/>
          </p:nvPr>
        </p:nvSpPr>
        <p:spPr>
          <a:xfrm>
            <a:off x="25753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8" name="Google Shape;198;p37"/>
          <p:cNvSpPr/>
          <p:nvPr>
            <p:ph idx="6" type="pic"/>
          </p:nvPr>
        </p:nvSpPr>
        <p:spPr>
          <a:xfrm>
            <a:off x="62788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9" name="Google Shape;199;p37"/>
          <p:cNvSpPr/>
          <p:nvPr>
            <p:ph idx="7" type="pic"/>
          </p:nvPr>
        </p:nvSpPr>
        <p:spPr>
          <a:xfrm>
            <a:off x="2286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0" name="Google Shape;200;p37"/>
          <p:cNvSpPr/>
          <p:nvPr>
            <p:ph idx="8" type="pic"/>
          </p:nvPr>
        </p:nvSpPr>
        <p:spPr>
          <a:xfrm>
            <a:off x="1545425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1" name="Google Shape;201;p37"/>
          <p:cNvSpPr/>
          <p:nvPr>
            <p:ph idx="9" type="pic"/>
          </p:nvPr>
        </p:nvSpPr>
        <p:spPr>
          <a:xfrm>
            <a:off x="3932063" y="1963950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2" name="Google Shape;202;p37"/>
          <p:cNvSpPr/>
          <p:nvPr>
            <p:ph idx="13" type="pic"/>
          </p:nvPr>
        </p:nvSpPr>
        <p:spPr>
          <a:xfrm>
            <a:off x="5248888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3" name="Google Shape;203;p37"/>
          <p:cNvSpPr/>
          <p:nvPr>
            <p:ph idx="14" type="pic"/>
          </p:nvPr>
        </p:nvSpPr>
        <p:spPr>
          <a:xfrm>
            <a:off x="75557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4" name="Google Shape;204;p37"/>
          <p:cNvSpPr/>
          <p:nvPr>
            <p:ph idx="15" type="pic"/>
          </p:nvPr>
        </p:nvSpPr>
        <p:spPr>
          <a:xfrm>
            <a:off x="2286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5" name="Google Shape;205;p37"/>
          <p:cNvSpPr/>
          <p:nvPr>
            <p:ph idx="16" type="pic"/>
          </p:nvPr>
        </p:nvSpPr>
        <p:spPr>
          <a:xfrm>
            <a:off x="39319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6" name="Google Shape;206;p37"/>
          <p:cNvSpPr/>
          <p:nvPr>
            <p:ph idx="17" type="pic"/>
          </p:nvPr>
        </p:nvSpPr>
        <p:spPr>
          <a:xfrm>
            <a:off x="7635600" y="333527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7" name="Google Shape;207;p37"/>
          <p:cNvSpPr/>
          <p:nvPr>
            <p:ph idx="18" type="pic"/>
          </p:nvPr>
        </p:nvSpPr>
        <p:spPr>
          <a:xfrm>
            <a:off x="25753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8" name="Google Shape;208;p37"/>
          <p:cNvSpPr/>
          <p:nvPr>
            <p:ph idx="19" type="pic"/>
          </p:nvPr>
        </p:nvSpPr>
        <p:spPr>
          <a:xfrm>
            <a:off x="62788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9" name="Google Shape;209;p37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b="0" i="0" sz="800" u="none" cap="none" strike="noStrike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210" name="Google Shape;210;p3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1" name="Google Shape;211;p3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b="0" i="0" sz="7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2" name="Google Shape;212;p3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b="0" i="0" sz="7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5" name="Google Shape;215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6" name="Google Shape;21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" type="tx">
  <p:cSld name="TITLE_AND_BODY">
    <p:bg>
      <p:bgPr>
        <a:solidFill>
          <a:schemeClr val="dk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Google Shape;18;p2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21"/>
          <p:cNvSpPr txBox="1"/>
          <p:nvPr>
            <p:ph type="title"/>
          </p:nvPr>
        </p:nvSpPr>
        <p:spPr>
          <a:xfrm>
            <a:off x="420875" y="1552350"/>
            <a:ext cx="6231300" cy="16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21"/>
          <p:cNvSpPr txBox="1"/>
          <p:nvPr>
            <p:ph idx="2" type="title"/>
          </p:nvPr>
        </p:nvSpPr>
        <p:spPr>
          <a:xfrm>
            <a:off x="472350" y="3144800"/>
            <a:ext cx="2965500" cy="16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1" name="Google Shape;21;p21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b="0" i="0" sz="7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" name="Google Shape;22;p21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21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b="0" i="0" sz="7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9" name="Google Shape;21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22" name="Google Shape;222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3" name="Google Shape;22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26" name="Google Shape;226;p4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7" name="Google Shape;227;p4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8" name="Google Shape;22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1" name="Google Shape;231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4" name="Google Shape;234;p4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5" name="Google Shape;23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8" name="Google Shape;238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4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42" name="Google Shape;242;p4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3" name="Google Shape;243;p4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44" name="Google Shape;24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47" name="Google Shape;247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7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250" name="Google Shape;250;p4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51" name="Google Shape;251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">
  <p:cSld name="BLANK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ivider Slide">
  <p:cSld name="CUSTOM_3">
    <p:bg>
      <p:bgPr>
        <a:solidFill>
          <a:schemeClr val="dk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22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22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28" name="Google Shape;28;p2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" name="Google Shape;29;p22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30" name="Google Shape;30;p2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b="0" i="0" sz="7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" name="Google Shape;31;p22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b="0" i="0" sz="800" u="none" cap="none" strike="noStrike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2" name="Google Shape;32;p2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b="0" i="0" sz="7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9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56" name="Google Shape;256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49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8" name="Google Shape;258;p49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9" name="Google Shape;259;p49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0" name="Google Shape;260;p49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1" name="Google Shape;261;p49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2" name="Google Shape;262;p49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65" name="Google Shape;265;p50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6" name="Google Shape;266;p50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267" name="Google Shape;267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51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71" name="Google Shape;271;p51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2" name="Google Shape;272;p51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3" name="Google Shape;273;p51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4" name="Google Shape;274;p51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7" name="Google Shape;277;p52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8" name="Google Shape;278;p52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9" name="Google Shape;279;p52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0" name="Google Shape;280;p52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1" name="Google Shape;281;p52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2" name="Google Shape;282;p52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3" name="Google Shape;283;p52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6" name="Google Shape;286;p53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7" name="Google Shape;287;p53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8" name="Google Shape;288;p53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9" name="Google Shape;289;p53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0" name="Google Shape;290;p53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1" name="Google Shape;291;p53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2" name="Google Shape;292;p53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3" name="Google Shape;293;p53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4" name="Google Shape;294;p53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97" name="Google Shape;297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" name="Google Shape;298;p54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5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1" name="Google Shape;301;p55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02" name="Google Shape;302;p55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03" name="Google Shape;303;p55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4" name="Google Shape;304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6" name="Google Shape;306;p55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07" name="Google Shape;307;p55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6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0" name="Google Shape;310;p56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11" name="Google Shape;311;p56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56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3" name="Google Shape;313;p56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14" name="Google Shape;314;p56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5" name="Google Shape;315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Google Shape;316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17" name="Google Shape;317;p56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18" name="Google Shape;318;p56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19" name="Google Shape;319;p56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7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" name="Google Shape;325;p58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58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7" name="Google Shape;327;p58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58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9" name="Google Shape;329;p58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0" name="Google Shape;330;p58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1" name="Google Shape;331;p58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32" name="Google Shape;332;p58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58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58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sion / Mission" type="secHead">
  <p:cSld name="SECTION_HEADER">
    <p:bg>
      <p:bgPr>
        <a:solidFill>
          <a:schemeClr val="lt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/>
          <p:nvPr>
            <p:ph idx="2" type="pic"/>
          </p:nvPr>
        </p:nvSpPr>
        <p:spPr>
          <a:xfrm>
            <a:off x="5039775" y="203250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cxnSp>
        <p:nvCxnSpPr>
          <p:cNvPr id="35" name="Google Shape;35;p2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23"/>
          <p:cNvSpPr txBox="1"/>
          <p:nvPr>
            <p:ph idx="1" type="body"/>
          </p:nvPr>
        </p:nvSpPr>
        <p:spPr>
          <a:xfrm>
            <a:off x="452575" y="1853525"/>
            <a:ext cx="2965500" cy="24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37" name="Google Shape;37;p23"/>
          <p:cNvSpPr/>
          <p:nvPr>
            <p:ph idx="3" type="pic"/>
          </p:nvPr>
        </p:nvSpPr>
        <p:spPr>
          <a:xfrm>
            <a:off x="5039775" y="2624675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38" name="Google Shape;38;p23"/>
          <p:cNvSpPr txBox="1"/>
          <p:nvPr>
            <p:ph type="title"/>
          </p:nvPr>
        </p:nvSpPr>
        <p:spPr>
          <a:xfrm>
            <a:off x="452575" y="596800"/>
            <a:ext cx="42636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39" name="Google Shape;39;p2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b="0" i="0" sz="7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" name="Google Shape;40;p23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" name="Google Shape;41;p2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b="0" i="0" sz="7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E46962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1" name="Google Shape;341;p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2" name="Google Shape;342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5" name="Google Shape;345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8" name="Google Shape;348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" name="Google Shape;349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2" name="Google Shape;352;p6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3" name="Google Shape;353;p6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4" name="Google Shape;354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7" name="Google Shape;357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0" name="Google Shape;360;p6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1" name="Google Shape;361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4" name="Google Shape;364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6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68" name="Google Shape;368;p6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69" name="Google Shape;369;p6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0" name="Google Shape;370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73" name="Google Shape;373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76" name="Google Shape;376;p6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7" name="Google Shape;377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Model" type="twoColTx">
  <p:cSld name="TITLE_AND_TWO_COLUMNS">
    <p:bg>
      <p:bgPr>
        <a:solidFill>
          <a:schemeClr val="dk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" name="Google Shape;44;p2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24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24"/>
          <p:cNvSpPr txBox="1"/>
          <p:nvPr>
            <p:ph idx="1" type="body"/>
          </p:nvPr>
        </p:nvSpPr>
        <p:spPr>
          <a:xfrm>
            <a:off x="560525" y="3718900"/>
            <a:ext cx="35526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" name="Google Shape;47;p24"/>
          <p:cNvSpPr txBox="1"/>
          <p:nvPr>
            <p:ph idx="2" type="body"/>
          </p:nvPr>
        </p:nvSpPr>
        <p:spPr>
          <a:xfrm>
            <a:off x="4113125" y="3718900"/>
            <a:ext cx="35526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8" name="Google Shape;48;p2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b="0" i="0" sz="7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" name="Google Shape;49;p24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2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b="0" i="0" sz="7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Timeline" type="titleOnly">
  <p:cSld name="TITLE_ONLY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" name="Google Shape;53;p2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" name="Google Shape;54;p25"/>
          <p:cNvSpPr txBox="1"/>
          <p:nvPr>
            <p:ph type="title"/>
          </p:nvPr>
        </p:nvSpPr>
        <p:spPr>
          <a:xfrm>
            <a:off x="452575" y="596800"/>
            <a:ext cx="68688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55" name="Google Shape;55;p25"/>
          <p:cNvSpPr txBox="1"/>
          <p:nvPr>
            <p:ph idx="1" type="body"/>
          </p:nvPr>
        </p:nvSpPr>
        <p:spPr>
          <a:xfrm>
            <a:off x="589475" y="2780825"/>
            <a:ext cx="1641300" cy="17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56" name="Google Shape;56;p25"/>
          <p:cNvSpPr txBox="1"/>
          <p:nvPr>
            <p:ph idx="2" type="body"/>
          </p:nvPr>
        </p:nvSpPr>
        <p:spPr>
          <a:xfrm>
            <a:off x="2601850" y="2780825"/>
            <a:ext cx="1641300" cy="17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57" name="Google Shape;57;p25"/>
          <p:cNvSpPr txBox="1"/>
          <p:nvPr>
            <p:ph idx="3" type="body"/>
          </p:nvPr>
        </p:nvSpPr>
        <p:spPr>
          <a:xfrm>
            <a:off x="4601450" y="2780825"/>
            <a:ext cx="1641300" cy="17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58" name="Google Shape;58;p25"/>
          <p:cNvSpPr txBox="1"/>
          <p:nvPr>
            <p:ph idx="4" type="body"/>
          </p:nvPr>
        </p:nvSpPr>
        <p:spPr>
          <a:xfrm>
            <a:off x="6602800" y="2780825"/>
            <a:ext cx="1641300" cy="17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59" name="Google Shape;59;p2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b="0" i="0" sz="7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" name="Google Shape;60;p25"/>
          <p:cNvSpPr txBox="1"/>
          <p:nvPr>
            <p:ph idx="5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2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b="0" i="0" sz="7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ive Advantage">
  <p:cSld name="ONE_COLUMN_TEXT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4" name="Google Shape;64;p2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26"/>
          <p:cNvSpPr txBox="1"/>
          <p:nvPr>
            <p:ph type="title"/>
          </p:nvPr>
        </p:nvSpPr>
        <p:spPr>
          <a:xfrm>
            <a:off x="452575" y="596800"/>
            <a:ext cx="44181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66" name="Google Shape;66;p26"/>
          <p:cNvSpPr/>
          <p:nvPr>
            <p:ph idx="2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67" name="Google Shape;67;p26"/>
          <p:cNvSpPr txBox="1"/>
          <p:nvPr>
            <p:ph idx="1" type="body"/>
          </p:nvPr>
        </p:nvSpPr>
        <p:spPr>
          <a:xfrm>
            <a:off x="452575" y="1966775"/>
            <a:ext cx="3212700" cy="20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68" name="Google Shape;68;p2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b="0" i="0" sz="7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" name="Google Shape;69;p26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2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b="0" i="0" sz="7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MAIN_POINT">
    <p:bg>
      <p:bgPr>
        <a:solidFill>
          <a:schemeClr val="dk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7"/>
          <p:cNvSpPr/>
          <p:nvPr>
            <p:ph idx="2" type="pic"/>
          </p:nvPr>
        </p:nvSpPr>
        <p:spPr>
          <a:xfrm>
            <a:off x="5663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73" name="Google Shape;73;p27"/>
          <p:cNvSpPr/>
          <p:nvPr>
            <p:ph idx="3" type="pic"/>
          </p:nvPr>
        </p:nvSpPr>
        <p:spPr>
          <a:xfrm>
            <a:off x="2588275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74" name="Google Shape;74;p27"/>
          <p:cNvSpPr/>
          <p:nvPr>
            <p:ph idx="4" type="pic"/>
          </p:nvPr>
        </p:nvSpPr>
        <p:spPr>
          <a:xfrm>
            <a:off x="4613113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75" name="Google Shape;75;p27"/>
          <p:cNvSpPr/>
          <p:nvPr>
            <p:ph idx="5" type="pic"/>
          </p:nvPr>
        </p:nvSpPr>
        <p:spPr>
          <a:xfrm>
            <a:off x="66379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cxnSp>
        <p:nvCxnSpPr>
          <p:cNvPr id="76" name="Google Shape;76;p2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" name="Google Shape;77;p27"/>
          <p:cNvSpPr txBox="1"/>
          <p:nvPr>
            <p:ph type="title"/>
          </p:nvPr>
        </p:nvSpPr>
        <p:spPr>
          <a:xfrm>
            <a:off x="450850" y="596800"/>
            <a:ext cx="67677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27"/>
          <p:cNvSpPr txBox="1"/>
          <p:nvPr>
            <p:ph idx="1" type="subTitle"/>
          </p:nvPr>
        </p:nvSpPr>
        <p:spPr>
          <a:xfrm>
            <a:off x="566350" y="3190975"/>
            <a:ext cx="14664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7"/>
          <p:cNvSpPr txBox="1"/>
          <p:nvPr>
            <p:ph idx="6" type="subTitle"/>
          </p:nvPr>
        </p:nvSpPr>
        <p:spPr>
          <a:xfrm>
            <a:off x="2588275" y="3190975"/>
            <a:ext cx="14664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7"/>
          <p:cNvSpPr txBox="1"/>
          <p:nvPr>
            <p:ph idx="7" type="subTitle"/>
          </p:nvPr>
        </p:nvSpPr>
        <p:spPr>
          <a:xfrm>
            <a:off x="4613113" y="3190975"/>
            <a:ext cx="14664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7"/>
          <p:cNvSpPr txBox="1"/>
          <p:nvPr>
            <p:ph idx="8" type="subTitle"/>
          </p:nvPr>
        </p:nvSpPr>
        <p:spPr>
          <a:xfrm>
            <a:off x="6637950" y="3190975"/>
            <a:ext cx="14664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b="0" i="0" sz="7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" name="Google Shape;83;p27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2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b="0" i="0" sz="7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rent Market / Market Size">
  <p:cSld name="SECTION_TITLE_AND_DESCRIPTION">
    <p:bg>
      <p:bgPr>
        <a:solidFill>
          <a:schemeClr val="dk2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8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b="0" i="0" sz="800" u="none" cap="none" strike="noStrike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87" name="Google Shape;87;p2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" name="Google Shape;88;p28"/>
          <p:cNvSpPr txBox="1"/>
          <p:nvPr>
            <p:ph idx="1" type="subTitle"/>
          </p:nvPr>
        </p:nvSpPr>
        <p:spPr>
          <a:xfrm>
            <a:off x="675475" y="3055900"/>
            <a:ext cx="14664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8"/>
          <p:cNvSpPr txBox="1"/>
          <p:nvPr>
            <p:ph idx="2" type="body"/>
          </p:nvPr>
        </p:nvSpPr>
        <p:spPr>
          <a:xfrm>
            <a:off x="604925" y="3668125"/>
            <a:ext cx="16074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0" name="Google Shape;90;p28"/>
          <p:cNvSpPr txBox="1"/>
          <p:nvPr>
            <p:ph idx="3" type="subTitle"/>
          </p:nvPr>
        </p:nvSpPr>
        <p:spPr>
          <a:xfrm>
            <a:off x="3885400" y="3055900"/>
            <a:ext cx="14664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8"/>
          <p:cNvSpPr txBox="1"/>
          <p:nvPr>
            <p:ph idx="4" type="body"/>
          </p:nvPr>
        </p:nvSpPr>
        <p:spPr>
          <a:xfrm>
            <a:off x="3814850" y="3668125"/>
            <a:ext cx="16074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2" name="Google Shape;92;p28"/>
          <p:cNvSpPr txBox="1"/>
          <p:nvPr>
            <p:ph idx="5" type="subTitle"/>
          </p:nvPr>
        </p:nvSpPr>
        <p:spPr>
          <a:xfrm>
            <a:off x="7024719" y="3055900"/>
            <a:ext cx="14664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8"/>
          <p:cNvSpPr txBox="1"/>
          <p:nvPr>
            <p:ph idx="6" type="body"/>
          </p:nvPr>
        </p:nvSpPr>
        <p:spPr>
          <a:xfrm>
            <a:off x="6954219" y="3668125"/>
            <a:ext cx="16074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4" name="Google Shape;94;p28"/>
          <p:cNvSpPr txBox="1"/>
          <p:nvPr>
            <p:ph type="title"/>
          </p:nvPr>
        </p:nvSpPr>
        <p:spPr>
          <a:xfrm>
            <a:off x="450850" y="596800"/>
            <a:ext cx="6767700" cy="12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b="0" i="0" sz="7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6" name="Google Shape;96;p2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b="0" i="0" sz="7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3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9.xml"/><Relationship Id="rId1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9"/>
          <p:cNvSpPr txBox="1"/>
          <p:nvPr>
            <p:ph type="title"/>
          </p:nvPr>
        </p:nvSpPr>
        <p:spPr>
          <a:xfrm>
            <a:off x="308925" y="278025"/>
            <a:ext cx="44484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b="1" i="0" sz="4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b="0" i="0" sz="4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b="0" i="0" sz="4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b="0" i="0" sz="4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b="0" i="0" sz="4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b="0" i="0" sz="4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b="0" i="0" sz="4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b="0" i="0" sz="4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b="0" i="0" sz="4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" type="body"/>
          </p:nvPr>
        </p:nvSpPr>
        <p:spPr>
          <a:xfrm>
            <a:off x="4613175" y="278025"/>
            <a:ext cx="29655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b="0" i="0" sz="1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b="0" i="0" sz="1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b="0" i="0" sz="1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b="0" i="0" sz="1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b="0" i="0" sz="1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b="0" i="0" sz="1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b="0" i="0" sz="1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b="0" i="0" sz="1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b="0" i="0" sz="1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7" name="Google Shape;337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8" name="Google Shape;338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5" Type="http://schemas.openxmlformats.org/officeDocument/2006/relationships/image" Target="../media/image13.png"/><Relationship Id="rId6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"/>
          <p:cNvSpPr txBox="1"/>
          <p:nvPr>
            <p:ph type="title"/>
          </p:nvPr>
        </p:nvSpPr>
        <p:spPr>
          <a:xfrm>
            <a:off x="420875" y="1705496"/>
            <a:ext cx="4324800" cy="17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Security for All</a:t>
            </a:r>
            <a:endParaRPr/>
          </a:p>
        </p:txBody>
      </p:sp>
      <p:sp>
        <p:nvSpPr>
          <p:cNvPr id="385" name="Google Shape;385;p1"/>
          <p:cNvSpPr txBox="1"/>
          <p:nvPr>
            <p:ph idx="2" type="title"/>
          </p:nvPr>
        </p:nvSpPr>
        <p:spPr>
          <a:xfrm>
            <a:off x="420875" y="3318688"/>
            <a:ext cx="4036500" cy="10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500"/>
              <a:t>Our Team 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500"/>
              <a:t>Michael Awad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500"/>
              <a:t>Cade Krousie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500"/>
              <a:t>Jubilee Borsay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Abstract image of blue ribbons on a black background." id="386" name="Google Shape;386;p1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12943" r="32255" t="0"/>
          <a:stretch/>
        </p:blipFill>
        <p:spPr>
          <a:xfrm>
            <a:off x="5039775" y="196800"/>
            <a:ext cx="3905400" cy="4749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87" name="Google Shape;387;p1"/>
          <p:cNvSpPr/>
          <p:nvPr/>
        </p:nvSpPr>
        <p:spPr>
          <a:xfrm>
            <a:off x="560525" y="1083400"/>
            <a:ext cx="2650500" cy="4422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EasySec</a:t>
            </a:r>
            <a:endParaRPr b="0" i="0" sz="2700" u="none" cap="none" strike="noStrike">
              <a:solidFill>
                <a:schemeClr val="l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388" name="Google Shape;388;p1"/>
          <p:cNvSpPr/>
          <p:nvPr/>
        </p:nvSpPr>
        <p:spPr>
          <a:xfrm>
            <a:off x="523325" y="239225"/>
            <a:ext cx="216900" cy="216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0"/>
          <p:cNvSpPr/>
          <p:nvPr/>
        </p:nvSpPr>
        <p:spPr>
          <a:xfrm>
            <a:off x="399150" y="2186225"/>
            <a:ext cx="1297200" cy="70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2" name="Google Shape;462;p10"/>
          <p:cNvSpPr txBox="1"/>
          <p:nvPr/>
        </p:nvSpPr>
        <p:spPr>
          <a:xfrm>
            <a:off x="72575" y="1197425"/>
            <a:ext cx="1995600" cy="25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Post-Implementation </a:t>
            </a:r>
            <a:endParaRPr b="0" i="0" sz="12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sng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Improvement</a:t>
            </a:r>
            <a:endParaRPr b="0" i="0" sz="1200" u="sng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320%</a:t>
            </a:r>
            <a:r>
              <a:rPr b="0" i="0" lang="en" sz="32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0" i="0" sz="32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(Combined Scores)</a:t>
            </a:r>
            <a:endParaRPr b="0" i="0" sz="15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63" name="Google Shape;46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1050" y="393063"/>
            <a:ext cx="6771026" cy="4184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1"/>
          <p:cNvSpPr txBox="1"/>
          <p:nvPr>
            <p:ph idx="2" type="title"/>
          </p:nvPr>
        </p:nvSpPr>
        <p:spPr>
          <a:xfrm>
            <a:off x="131000" y="1477500"/>
            <a:ext cx="4245600" cy="29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Real-Time Monitoring &amp; Alerts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Manage your Network Traffic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Request Changes at any Time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69" name="Google Shape;469;p11"/>
          <p:cNvSpPr txBox="1"/>
          <p:nvPr/>
        </p:nvSpPr>
        <p:spPr>
          <a:xfrm>
            <a:off x="217700" y="244900"/>
            <a:ext cx="2812200" cy="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sng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Phase 4 </a:t>
            </a:r>
            <a:endParaRPr b="1" i="0" sz="2800" u="sng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Management</a:t>
            </a:r>
            <a:endParaRPr b="1" i="0" sz="28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70" name="Google Shape;470;p11" title="Screenshot 2025-04-14 15355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650" y="697100"/>
            <a:ext cx="5461373" cy="374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2"/>
          <p:cNvSpPr txBox="1"/>
          <p:nvPr>
            <p:ph type="title"/>
          </p:nvPr>
        </p:nvSpPr>
        <p:spPr>
          <a:xfrm>
            <a:off x="225775" y="370325"/>
            <a:ext cx="80025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2900" u="sng">
                <a:solidFill>
                  <a:schemeClr val="accent4"/>
                </a:solidFill>
              </a:rPr>
              <a:t>Password Management</a:t>
            </a:r>
            <a:endParaRPr sz="2900" u="sng">
              <a:solidFill>
                <a:schemeClr val="accent4"/>
              </a:solidFill>
            </a:endParaRPr>
          </a:p>
        </p:txBody>
      </p:sp>
      <p:pic>
        <p:nvPicPr>
          <p:cNvPr id="476" name="Google Shape;47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1475" y="1577975"/>
            <a:ext cx="3940275" cy="249245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12"/>
          <p:cNvSpPr txBox="1"/>
          <p:nvPr>
            <p:ph idx="2" type="title"/>
          </p:nvPr>
        </p:nvSpPr>
        <p:spPr>
          <a:xfrm>
            <a:off x="254725" y="2049000"/>
            <a:ext cx="2833200" cy="15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Strict Password Policy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Credential Guard (GPO)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2" name="Google Shape;482;p13"/>
          <p:cNvGraphicFramePr/>
          <p:nvPr/>
        </p:nvGraphicFramePr>
        <p:xfrm>
          <a:off x="299325" y="231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{8763BF03-8803-4B1C-BD2A-1579D0479644}</a:tableStyleId>
              </a:tblPr>
              <a:tblGrid>
                <a:gridCol w="3565500"/>
                <a:gridCol w="1598250"/>
                <a:gridCol w="1648025"/>
                <a:gridCol w="1417025"/>
              </a:tblGrid>
              <a:tr h="436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accent1"/>
                          </a:solidFill>
                        </a:rPr>
                        <a:t>Tiers</a:t>
                      </a:r>
                      <a:endParaRPr b="1" sz="1400" u="none" cap="none" strike="noStrike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 sz="1600" u="none" cap="none" strike="noStrike">
                          <a:solidFill>
                            <a:srgbClr val="CE8946"/>
                          </a:solidFill>
                        </a:rPr>
                        <a:t>Bronze</a:t>
                      </a:r>
                      <a:endParaRPr b="1" sz="1600" u="none" cap="none" strike="noStrike">
                        <a:solidFill>
                          <a:srgbClr val="CE894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 sz="1600" u="none" cap="none" strike="noStrike">
                          <a:solidFill>
                            <a:srgbClr val="C0C0C0"/>
                          </a:solidFill>
                        </a:rPr>
                        <a:t>Silver</a:t>
                      </a:r>
                      <a:endParaRPr b="1" sz="1600" u="none" cap="none" strike="noStrike">
                        <a:solidFill>
                          <a:srgbClr val="C0C0C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 sz="1600" u="none" cap="none" strike="noStrike">
                          <a:solidFill>
                            <a:srgbClr val="D4AF37"/>
                          </a:solidFill>
                        </a:rPr>
                        <a:t>Gold</a:t>
                      </a:r>
                      <a:endParaRPr b="1" sz="1600" u="none" cap="none" strike="noStrike">
                        <a:solidFill>
                          <a:srgbClr val="D4AF37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05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accent1"/>
                          </a:solidFill>
                        </a:rPr>
                        <a:t>Password Management</a:t>
                      </a:r>
                      <a:endParaRPr sz="1400" u="none" cap="none" strike="noStrike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CE89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D4AF37"/>
                    </a:solidFill>
                  </a:tcPr>
                </a:tc>
              </a:tr>
              <a:tr h="405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accent1"/>
                          </a:solidFill>
                        </a:rPr>
                        <a:t>Training Documentation</a:t>
                      </a:r>
                      <a:endParaRPr sz="1400" u="none" cap="none" strike="noStrike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CE89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D4AF37"/>
                    </a:solidFill>
                  </a:tcPr>
                </a:tc>
              </a:tr>
              <a:tr h="405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accent1"/>
                          </a:solidFill>
                        </a:rPr>
                        <a:t>Open-Source Software</a:t>
                      </a:r>
                      <a:endParaRPr sz="1400" u="none" cap="none" strike="noStrike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CE89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D4AF37"/>
                    </a:solidFill>
                  </a:tcPr>
                </a:tc>
              </a:tr>
              <a:tr h="405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accent1"/>
                          </a:solidFill>
                        </a:rPr>
                        <a:t>Commercial Software</a:t>
                      </a:r>
                      <a:endParaRPr sz="1400" u="none" cap="none" strike="noStrike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CE89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D4AF37"/>
                    </a:solidFill>
                  </a:tcPr>
                </a:tc>
              </a:tr>
              <a:tr h="469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accent1"/>
                          </a:solidFill>
                        </a:rPr>
                        <a:t>Custom Solution</a:t>
                      </a:r>
                      <a:endParaRPr sz="1400" u="none" cap="none" strike="noStrike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CE89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D4AF37"/>
                    </a:solidFill>
                  </a:tcPr>
                </a:tc>
              </a:tr>
              <a:tr h="623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accent1"/>
                          </a:solidFill>
                        </a:rPr>
                        <a:t>Installation </a:t>
                      </a:r>
                      <a:endParaRPr sz="1400" u="none" cap="none" strike="noStrike">
                        <a:solidFill>
                          <a:schemeClr val="accent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accent1"/>
                          </a:solidFill>
                        </a:rPr>
                        <a:t>Price</a:t>
                      </a:r>
                      <a:endParaRPr sz="1400" u="none" cap="none" strike="noStrike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$2,500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CE89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$4,000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$8,000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D4AF37"/>
                    </a:solidFill>
                  </a:tcPr>
                </a:tc>
              </a:tr>
              <a:tr h="586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accent1"/>
                          </a:solidFill>
                        </a:rPr>
                        <a:t>Annual Management Price*</a:t>
                      </a:r>
                      <a:endParaRPr sz="1400" u="none" cap="none" strike="noStrike">
                        <a:solidFill>
                          <a:schemeClr val="accent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accent1"/>
                          </a:solidFill>
                        </a:rPr>
                        <a:t>(Per Site)</a:t>
                      </a:r>
                      <a:endParaRPr sz="1400" u="none" cap="none" strike="noStrike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$36,000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CE89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$50,000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Call for Consultation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D4AF37"/>
                    </a:solidFill>
                  </a:tcPr>
                </a:tc>
              </a:tr>
            </a:tbl>
          </a:graphicData>
        </a:graphic>
      </p:graphicFrame>
      <p:pic>
        <p:nvPicPr>
          <p:cNvPr id="483" name="Google Shape;483;p13" title="illustratedblackcheck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7167" y="691350"/>
            <a:ext cx="347870" cy="3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13" title="illustratedblackX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84400" y="2280334"/>
            <a:ext cx="492250" cy="49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13"/>
          <p:cNvSpPr txBox="1"/>
          <p:nvPr/>
        </p:nvSpPr>
        <p:spPr>
          <a:xfrm>
            <a:off x="717700" y="2286186"/>
            <a:ext cx="13158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86" name="Google Shape;486;p13" title="illustratedblackcheck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46017" y="691350"/>
            <a:ext cx="347870" cy="3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13" title="illustratedblackcheck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0617" y="691350"/>
            <a:ext cx="347870" cy="3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13" title="illustratedblackcheck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7180" y="1092375"/>
            <a:ext cx="347870" cy="3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13" title="illustratedblackcheck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46017" y="1092375"/>
            <a:ext cx="347870" cy="3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13" title="illustratedblackcheck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0617" y="1092375"/>
            <a:ext cx="347870" cy="3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13" title="illustratedblackcheck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7180" y="1512425"/>
            <a:ext cx="347870" cy="3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13" title="illustratedblackcheck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0617" y="1932463"/>
            <a:ext cx="347870" cy="3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13" title="illustratedblackX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4988" y="2280334"/>
            <a:ext cx="492250" cy="49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13" title="illustratedblackX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4988" y="1860284"/>
            <a:ext cx="492250" cy="49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13" title="illustratedblackX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8413" y="1440222"/>
            <a:ext cx="492250" cy="49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13" title="illustratedblackcheck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46017" y="2333488"/>
            <a:ext cx="347870" cy="3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13" title="illustratedblackX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73825" y="1440234"/>
            <a:ext cx="492250" cy="49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13"/>
          <p:cNvSpPr/>
          <p:nvPr/>
        </p:nvSpPr>
        <p:spPr>
          <a:xfrm>
            <a:off x="530800" y="231750"/>
            <a:ext cx="231900" cy="74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9" name="Google Shape;499;p13"/>
          <p:cNvSpPr txBox="1"/>
          <p:nvPr/>
        </p:nvSpPr>
        <p:spPr>
          <a:xfrm>
            <a:off x="5684425" y="4346625"/>
            <a:ext cx="28437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8FAFF"/>
                </a:solidFill>
                <a:latin typeface="Inter"/>
                <a:ea typeface="Inter"/>
                <a:cs typeface="Inter"/>
                <a:sym typeface="Inter"/>
              </a:rPr>
              <a:t>*  Pricing does not include software          licenses. Licensing fees are to be  paid for by the client</a:t>
            </a:r>
            <a:endParaRPr b="0" i="0" sz="1200" u="none" cap="none" strike="noStrike">
              <a:solidFill>
                <a:srgbClr val="F8FA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00" name="Google Shape;500;p13" title="illustratedblackcheck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46017" y="1932463"/>
            <a:ext cx="347870" cy="3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4"/>
          <p:cNvSpPr txBox="1"/>
          <p:nvPr>
            <p:ph type="title"/>
          </p:nvPr>
        </p:nvSpPr>
        <p:spPr>
          <a:xfrm>
            <a:off x="445000" y="326775"/>
            <a:ext cx="62313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2800"/>
              <a:t>Support Plans</a:t>
            </a:r>
            <a:endParaRPr sz="2800"/>
          </a:p>
        </p:txBody>
      </p:sp>
      <p:graphicFrame>
        <p:nvGraphicFramePr>
          <p:cNvPr id="506" name="Google Shape;506;p14"/>
          <p:cNvGraphicFramePr/>
          <p:nvPr/>
        </p:nvGraphicFramePr>
        <p:xfrm>
          <a:off x="306525" y="1174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{8763BF03-8803-4B1C-BD2A-1579D0479644}</a:tableStyleId>
              </a:tblPr>
              <a:tblGrid>
                <a:gridCol w="2190625"/>
                <a:gridCol w="1882175"/>
                <a:gridCol w="2036400"/>
                <a:gridCol w="2036400"/>
              </a:tblGrid>
              <a:tr h="52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8FAFF"/>
                          </a:solidFill>
                        </a:rPr>
                        <a:t>Response Time</a:t>
                      </a:r>
                      <a:endParaRPr sz="1800" u="none" cap="none" strike="noStrike">
                        <a:solidFill>
                          <a:srgbClr val="F8FA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CE8946"/>
                          </a:solidFill>
                        </a:rPr>
                        <a:t>Bronze</a:t>
                      </a:r>
                      <a:endParaRPr sz="1800" u="none" cap="none" strike="noStrike">
                        <a:solidFill>
                          <a:srgbClr val="CE8946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C0C0C0"/>
                          </a:solidFill>
                        </a:rPr>
                        <a:t>Silver</a:t>
                      </a:r>
                      <a:endParaRPr sz="1400" u="none" cap="none" strike="noStrike">
                        <a:solidFill>
                          <a:srgbClr val="C0C0C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D4AF37"/>
                          </a:solidFill>
                        </a:rPr>
                        <a:t>Gold</a:t>
                      </a:r>
                      <a:endParaRPr sz="1400" u="none" cap="none" strike="noStrike">
                        <a:solidFill>
                          <a:srgbClr val="D4AF37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2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8FAFF"/>
                          </a:solidFill>
                        </a:rPr>
                        <a:t>Mission Critical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&lt; 6 Hours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CE89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&lt; 3 Hours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&lt; 1 Hour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D4AF37"/>
                    </a:solidFill>
                  </a:tcPr>
                </a:tc>
              </a:tr>
              <a:tr h="52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8FAFF"/>
                          </a:solidFill>
                        </a:rPr>
                        <a:t>System Impaired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&lt; 12 Hours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CE89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&lt; 8 Hours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&lt; 3 Hours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D4AF37"/>
                    </a:solidFill>
                  </a:tcPr>
                </a:tc>
              </a:tr>
              <a:tr h="52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8FAFF"/>
                          </a:solidFill>
                        </a:rPr>
                        <a:t>General Guidance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&lt; 24 Hours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CE89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&lt; 12 Hours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&lt; 8 Hours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D4AF37"/>
                    </a:solidFill>
                  </a:tcPr>
                </a:tc>
              </a:tr>
              <a:tr h="573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8FAFF"/>
                          </a:solidFill>
                        </a:rPr>
                        <a:t>Support Line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8AM-5PM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CE89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8AM-5PM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24 Hour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D4AF37"/>
                    </a:solidFill>
                  </a:tcPr>
                </a:tc>
              </a:tr>
              <a:tr h="52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rgbClr val="F8FAFF"/>
                          </a:solidFill>
                        </a:rPr>
                        <a:t>Consultations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2/Year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CE89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2/Year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4/Year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D4AF3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5"/>
          <p:cNvSpPr txBox="1"/>
          <p:nvPr>
            <p:ph type="title"/>
          </p:nvPr>
        </p:nvSpPr>
        <p:spPr>
          <a:xfrm>
            <a:off x="225775" y="370325"/>
            <a:ext cx="80025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2900" u="sng">
                <a:solidFill>
                  <a:schemeClr val="accent4"/>
                </a:solidFill>
              </a:rPr>
              <a:t>Employee Training Package</a:t>
            </a:r>
            <a:endParaRPr sz="2900" u="sng">
              <a:solidFill>
                <a:schemeClr val="accent4"/>
              </a:solidFill>
            </a:endParaRPr>
          </a:p>
        </p:txBody>
      </p:sp>
      <p:sp>
        <p:nvSpPr>
          <p:cNvPr id="512" name="Google Shape;512;p15"/>
          <p:cNvSpPr txBox="1"/>
          <p:nvPr>
            <p:ph idx="2" type="title"/>
          </p:nvPr>
        </p:nvSpPr>
        <p:spPr>
          <a:xfrm>
            <a:off x="225775" y="1010275"/>
            <a:ext cx="35040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Included </a:t>
            </a:r>
            <a:r>
              <a:rPr lang="en" u="sng">
                <a:solidFill>
                  <a:schemeClr val="lt1"/>
                </a:solidFill>
              </a:rPr>
              <a:t>Free</a:t>
            </a:r>
            <a:r>
              <a:rPr lang="en">
                <a:solidFill>
                  <a:schemeClr val="lt1"/>
                </a:solidFill>
              </a:rPr>
              <a:t> for </a:t>
            </a:r>
            <a:r>
              <a:rPr lang="en" u="sng">
                <a:solidFill>
                  <a:schemeClr val="lt1"/>
                </a:solidFill>
              </a:rPr>
              <a:t>All</a:t>
            </a:r>
            <a:r>
              <a:rPr lang="en">
                <a:solidFill>
                  <a:schemeClr val="lt1"/>
                </a:solidFill>
              </a:rPr>
              <a:t> Tiers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13" name="Google Shape;513;p15"/>
          <p:cNvSpPr txBox="1"/>
          <p:nvPr>
            <p:ph idx="2" type="title"/>
          </p:nvPr>
        </p:nvSpPr>
        <p:spPr>
          <a:xfrm>
            <a:off x="297825" y="1621700"/>
            <a:ext cx="29655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Some concepts include 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>
                <a:solidFill>
                  <a:schemeClr val="lt1"/>
                </a:solidFill>
              </a:rPr>
              <a:t>Phishing Prevention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>
                <a:solidFill>
                  <a:schemeClr val="lt1"/>
                </a:solidFill>
              </a:rPr>
              <a:t>Social Engineering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">
                <a:solidFill>
                  <a:schemeClr val="lt1"/>
                </a:solidFill>
              </a:rPr>
              <a:t>Responsible day-to-day use of computers.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Free Images : call, customer, support, woman, silhouette, head ..." id="514" name="Google Shape;51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8175" y="1147625"/>
            <a:ext cx="3669100" cy="36691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15"/>
          <p:cNvSpPr/>
          <p:nvPr/>
        </p:nvSpPr>
        <p:spPr>
          <a:xfrm>
            <a:off x="530800" y="231750"/>
            <a:ext cx="231900" cy="254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6"/>
          <p:cNvSpPr txBox="1"/>
          <p:nvPr>
            <p:ph idx="2" type="title"/>
          </p:nvPr>
        </p:nvSpPr>
        <p:spPr>
          <a:xfrm>
            <a:off x="382600" y="819750"/>
            <a:ext cx="7614900" cy="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2300">
                <a:solidFill>
                  <a:srgbClr val="F8FAFF"/>
                </a:solidFill>
                <a:latin typeface="Inter"/>
                <a:ea typeface="Inter"/>
                <a:cs typeface="Inter"/>
                <a:sym typeface="Inter"/>
              </a:rPr>
              <a:t>“We’re too small to worry about Cybersecurity!”</a:t>
            </a:r>
            <a:endParaRPr b="1" sz="2300">
              <a:solidFill>
                <a:srgbClr val="F8FA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21" name="Google Shape;521;p16"/>
          <p:cNvSpPr txBox="1"/>
          <p:nvPr/>
        </p:nvSpPr>
        <p:spPr>
          <a:xfrm>
            <a:off x="462650" y="2102525"/>
            <a:ext cx="63447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2" name="Google Shape;522;p16"/>
          <p:cNvSpPr txBox="1"/>
          <p:nvPr>
            <p:ph idx="2" type="title"/>
          </p:nvPr>
        </p:nvSpPr>
        <p:spPr>
          <a:xfrm>
            <a:off x="382600" y="2157000"/>
            <a:ext cx="7614900" cy="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Small Businesses are easy targets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YOUR customer data is worth big $$$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Cost of a Data Breach ~$4.88Million (IBM)</a:t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23" name="Google Shape;523;p16"/>
          <p:cNvSpPr/>
          <p:nvPr/>
        </p:nvSpPr>
        <p:spPr>
          <a:xfrm>
            <a:off x="530800" y="231750"/>
            <a:ext cx="231900" cy="254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7"/>
          <p:cNvSpPr txBox="1"/>
          <p:nvPr>
            <p:ph type="title"/>
          </p:nvPr>
        </p:nvSpPr>
        <p:spPr>
          <a:xfrm>
            <a:off x="1308000" y="285450"/>
            <a:ext cx="6528000" cy="16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b="0" lang="en" sz="3800" u="sng"/>
              <a:t>We’ve Got </a:t>
            </a:r>
            <a:r>
              <a:rPr lang="en" sz="3800" u="sng"/>
              <a:t>Your</a:t>
            </a:r>
            <a:r>
              <a:rPr b="0" lang="en" sz="3800" u="sng"/>
              <a:t> Back</a:t>
            </a:r>
            <a:endParaRPr b="0" sz="3800" u="sng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 sz="20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2000"/>
              <a:t>We do our job so you can focus on yours. </a:t>
            </a:r>
            <a:endParaRPr sz="2000"/>
          </a:p>
        </p:txBody>
      </p:sp>
      <p:sp>
        <p:nvSpPr>
          <p:cNvPr id="529" name="Google Shape;529;p17"/>
          <p:cNvSpPr txBox="1"/>
          <p:nvPr>
            <p:ph idx="2" type="title"/>
          </p:nvPr>
        </p:nvSpPr>
        <p:spPr>
          <a:xfrm>
            <a:off x="286775" y="2003675"/>
            <a:ext cx="3676800" cy="26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Let us worry about…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Midnight Emergencies.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Data Security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Cyber Defense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30" name="Google Shape;530;p17"/>
          <p:cNvSpPr/>
          <p:nvPr/>
        </p:nvSpPr>
        <p:spPr>
          <a:xfrm>
            <a:off x="530800" y="231750"/>
            <a:ext cx="231900" cy="254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31" name="Google Shape;531;p17" title="ChatGPT Image Mar 31, 2025, 10_53_12 AM.png"/>
          <p:cNvPicPr preferRelativeResize="0"/>
          <p:nvPr/>
        </p:nvPicPr>
        <p:blipFill rotWithShape="1">
          <a:blip r:embed="rId3">
            <a:alphaModFix/>
          </a:blip>
          <a:srcRect b="9026" l="6503" r="5132" t="19839"/>
          <a:stretch/>
        </p:blipFill>
        <p:spPr>
          <a:xfrm>
            <a:off x="4479375" y="2003675"/>
            <a:ext cx="3386775" cy="2726574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17"/>
          <p:cNvSpPr/>
          <p:nvPr/>
        </p:nvSpPr>
        <p:spPr>
          <a:xfrm>
            <a:off x="4612175" y="4117750"/>
            <a:ext cx="3106800" cy="553500"/>
          </a:xfrm>
          <a:prstGeom prst="flowChartAlternateProcess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Services@easysec.com</a:t>
            </a:r>
            <a:endParaRPr b="0" i="0" sz="2700" u="none" cap="none" strike="noStrike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8"/>
          <p:cNvSpPr txBox="1"/>
          <p:nvPr>
            <p:ph type="title"/>
          </p:nvPr>
        </p:nvSpPr>
        <p:spPr>
          <a:xfrm>
            <a:off x="0" y="358425"/>
            <a:ext cx="9087000" cy="8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4800" u="sng"/>
              <a:t>Thank You For Listening!</a:t>
            </a:r>
            <a:endParaRPr sz="4800" u="sng"/>
          </a:p>
        </p:txBody>
      </p:sp>
      <p:pic>
        <p:nvPicPr>
          <p:cNvPr id="538" name="Google Shape;538;p18" title="EasySecLogo-modified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000" y="1346650"/>
            <a:ext cx="3335901" cy="3136674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18"/>
          <p:cNvSpPr txBox="1"/>
          <p:nvPr/>
        </p:nvSpPr>
        <p:spPr>
          <a:xfrm>
            <a:off x="4994225" y="2093875"/>
            <a:ext cx="34167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  <a:r>
              <a:rPr b="0" i="0" lang="en" sz="16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       Find Us On LinkedIn!</a:t>
            </a:r>
            <a:endParaRPr b="0" i="0" sz="16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CadeKrousieIT </a:t>
            </a:r>
            <a:endParaRPr b="0" i="0" sz="16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MichaelAwadIT</a:t>
            </a:r>
            <a:endParaRPr b="0" i="0" sz="16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JubileeBorsayIT</a:t>
            </a:r>
            <a:endParaRPr b="0" i="0" sz="16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40" name="Google Shape;540;p18" title="linkedin-removebg-preview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95675" y="2093877"/>
            <a:ext cx="802850" cy="8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18"/>
          <p:cNvSpPr/>
          <p:nvPr/>
        </p:nvSpPr>
        <p:spPr>
          <a:xfrm>
            <a:off x="530800" y="231750"/>
            <a:ext cx="231900" cy="254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"/>
          <p:cNvSpPr txBox="1"/>
          <p:nvPr/>
        </p:nvSpPr>
        <p:spPr>
          <a:xfrm>
            <a:off x="642025" y="2678750"/>
            <a:ext cx="2531100" cy="15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4" name="Google Shape;394;p2"/>
          <p:cNvSpPr txBox="1"/>
          <p:nvPr/>
        </p:nvSpPr>
        <p:spPr>
          <a:xfrm>
            <a:off x="568200" y="1706350"/>
            <a:ext cx="8007600" cy="21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At EasySec, we empower small banks and pharmacies in Iowa with affordable, accessible cybersecurity solutions to protect their businesses and customers.</a:t>
            </a:r>
            <a:endParaRPr b="0" i="0" sz="2400" u="none" cap="none" strike="noStrike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5" name="Google Shape;395;p2"/>
          <p:cNvSpPr txBox="1"/>
          <p:nvPr/>
        </p:nvSpPr>
        <p:spPr>
          <a:xfrm>
            <a:off x="631500" y="3615300"/>
            <a:ext cx="7881000" cy="13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F8FAFF"/>
              </a:solidFill>
              <a:highlight>
                <a:srgbClr val="292A2D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Small Business Security, Big Business Results. </a:t>
            </a:r>
            <a:endParaRPr b="1" i="0" sz="22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6" name="Google Shape;396;p2"/>
          <p:cNvSpPr txBox="1"/>
          <p:nvPr/>
        </p:nvSpPr>
        <p:spPr>
          <a:xfrm>
            <a:off x="2089950" y="672850"/>
            <a:ext cx="49641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OUR MISSION</a:t>
            </a:r>
            <a:endParaRPr b="1" i="0" sz="3000" u="none" cap="none" strike="noStrike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7" name="Google Shape;397;p2"/>
          <p:cNvSpPr/>
          <p:nvPr/>
        </p:nvSpPr>
        <p:spPr>
          <a:xfrm>
            <a:off x="530800" y="231750"/>
            <a:ext cx="231900" cy="254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562" y="162350"/>
            <a:ext cx="2409400" cy="2409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"/>
          <p:cNvSpPr txBox="1"/>
          <p:nvPr/>
        </p:nvSpPr>
        <p:spPr>
          <a:xfrm>
            <a:off x="10700" y="2463900"/>
            <a:ext cx="25611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Est. 2005</a:t>
            </a:r>
            <a:endParaRPr b="1" i="0" sz="1200" u="none" cap="none" strike="noStrike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04" name="Google Shape;40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80800" y="221700"/>
            <a:ext cx="6052650" cy="467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" title="4320337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550" y="3134825"/>
            <a:ext cx="1372200" cy="13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" title="8072883.png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47450" y="3287875"/>
            <a:ext cx="1300775" cy="130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4" title="LittlePharmaNetworkDiagram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800" y="387400"/>
            <a:ext cx="8078149" cy="432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"/>
          <p:cNvSpPr/>
          <p:nvPr/>
        </p:nvSpPr>
        <p:spPr>
          <a:xfrm>
            <a:off x="376350" y="1853550"/>
            <a:ext cx="8265000" cy="174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7" name="Google Shape;417;p5"/>
          <p:cNvSpPr txBox="1"/>
          <p:nvPr>
            <p:ph type="title"/>
          </p:nvPr>
        </p:nvSpPr>
        <p:spPr>
          <a:xfrm>
            <a:off x="1456350" y="428200"/>
            <a:ext cx="62313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b="0" lang="en" sz="4000" u="sng">
                <a:solidFill>
                  <a:schemeClr val="accent4"/>
                </a:solidFill>
              </a:rPr>
              <a:t>Setbacks</a:t>
            </a:r>
            <a:endParaRPr b="0" sz="4000" u="sng">
              <a:solidFill>
                <a:schemeClr val="accent4"/>
              </a:solidFill>
            </a:endParaRPr>
          </a:p>
        </p:txBody>
      </p:sp>
      <p:sp>
        <p:nvSpPr>
          <p:cNvPr id="418" name="Google Shape;418;p5"/>
          <p:cNvSpPr txBox="1"/>
          <p:nvPr>
            <p:ph idx="2" type="title"/>
          </p:nvPr>
        </p:nvSpPr>
        <p:spPr>
          <a:xfrm>
            <a:off x="2231650" y="3194850"/>
            <a:ext cx="26739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chemeClr val="dk2"/>
                </a:solidFill>
              </a:rPr>
              <a:t>Sensitive Customer Data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</p:txBody>
      </p:sp>
      <p:sp>
        <p:nvSpPr>
          <p:cNvPr id="419" name="Google Shape;419;p5"/>
          <p:cNvSpPr txBox="1"/>
          <p:nvPr/>
        </p:nvSpPr>
        <p:spPr>
          <a:xfrm>
            <a:off x="6310263" y="3194850"/>
            <a:ext cx="249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Overworked IT staff</a:t>
            </a:r>
            <a:endParaRPr b="1" i="0" sz="14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0" name="Google Shape;420;p5"/>
          <p:cNvSpPr txBox="1"/>
          <p:nvPr/>
        </p:nvSpPr>
        <p:spPr>
          <a:xfrm>
            <a:off x="4388038" y="3194850"/>
            <a:ext cx="249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Insecure Network</a:t>
            </a:r>
            <a:endParaRPr b="1" i="0" sz="1400" u="none" cap="none" strike="noStrik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1" name="Google Shape;421;p5"/>
          <p:cNvSpPr txBox="1"/>
          <p:nvPr/>
        </p:nvSpPr>
        <p:spPr>
          <a:xfrm>
            <a:off x="-154625" y="31948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Outdated Technology </a:t>
            </a:r>
            <a:endParaRPr b="0" i="0" sz="1400" u="none" cap="none" strike="noStrike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22" name="Google Shape;422;p5"/>
          <p:cNvSpPr/>
          <p:nvPr/>
        </p:nvSpPr>
        <p:spPr>
          <a:xfrm>
            <a:off x="530800" y="231750"/>
            <a:ext cx="231900" cy="254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23" name="Google Shape;423;p5" title="3518775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8600" y="1905338"/>
            <a:ext cx="1332800" cy="133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" title="14247644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73264" y="1976426"/>
            <a:ext cx="1190675" cy="11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" title="464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0288" y="1976425"/>
            <a:ext cx="1190675" cy="11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" title="9925265.png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12250" y="1970215"/>
            <a:ext cx="1289950" cy="128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"/>
          <p:cNvSpPr txBox="1"/>
          <p:nvPr/>
        </p:nvSpPr>
        <p:spPr>
          <a:xfrm>
            <a:off x="1233750" y="154800"/>
            <a:ext cx="66765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sng" cap="none" strike="noStrike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Our Solution</a:t>
            </a:r>
            <a:endParaRPr b="1" i="0" sz="4000" u="sng" cap="none" strike="noStrike">
              <a:solidFill>
                <a:schemeClr val="accent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2" name="Google Shape;432;p6"/>
          <p:cNvSpPr/>
          <p:nvPr/>
        </p:nvSpPr>
        <p:spPr>
          <a:xfrm>
            <a:off x="530800" y="231750"/>
            <a:ext cx="231900" cy="254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33" name="Google Shape;433;p6" title="Visual Aid for Customer Engagement Phases in Cybersecurity - visual selection.png"/>
          <p:cNvPicPr preferRelativeResize="0"/>
          <p:nvPr/>
        </p:nvPicPr>
        <p:blipFill rotWithShape="1">
          <a:blip r:embed="rId3">
            <a:alphaModFix/>
          </a:blip>
          <a:srcRect b="9538" l="0" r="0" t="13407"/>
          <a:stretch/>
        </p:blipFill>
        <p:spPr>
          <a:xfrm>
            <a:off x="1458525" y="1022725"/>
            <a:ext cx="6226950" cy="3634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"/>
          <p:cNvSpPr txBox="1"/>
          <p:nvPr>
            <p:ph type="title"/>
          </p:nvPr>
        </p:nvSpPr>
        <p:spPr>
          <a:xfrm>
            <a:off x="208850" y="246500"/>
            <a:ext cx="2170500" cy="3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2800" u="sng"/>
              <a:t>Phase 1</a:t>
            </a:r>
            <a:endParaRPr sz="2800" u="sng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2900"/>
              <a:t> Audit</a:t>
            </a:r>
            <a:endParaRPr sz="29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 sz="29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 sz="29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1500">
                <a:solidFill>
                  <a:schemeClr val="lt2"/>
                </a:solidFill>
              </a:rPr>
              <a:t>Vulnerable Laptop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1500">
                <a:solidFill>
                  <a:schemeClr val="lt2"/>
                </a:solidFill>
              </a:rPr>
              <a:t>(Windows 7)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 sz="15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1500">
                <a:solidFill>
                  <a:schemeClr val="lt2"/>
                </a:solidFill>
              </a:rPr>
              <a:t>Foothold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1500">
                <a:solidFill>
                  <a:schemeClr val="lt2"/>
                </a:solidFill>
              </a:rPr>
              <a:t>Lateral Movement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 sz="1600"/>
          </a:p>
        </p:txBody>
      </p:sp>
      <p:sp>
        <p:nvSpPr>
          <p:cNvPr id="439" name="Google Shape;439;p7"/>
          <p:cNvSpPr/>
          <p:nvPr/>
        </p:nvSpPr>
        <p:spPr>
          <a:xfrm>
            <a:off x="1226600" y="2364275"/>
            <a:ext cx="135000" cy="284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40" name="Google Shape;44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3020" y="618565"/>
            <a:ext cx="6616510" cy="3721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8"/>
          <p:cNvSpPr txBox="1"/>
          <p:nvPr>
            <p:ph type="title"/>
          </p:nvPr>
        </p:nvSpPr>
        <p:spPr>
          <a:xfrm>
            <a:off x="198450" y="237400"/>
            <a:ext cx="1606800" cy="1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2800" u="sng"/>
              <a:t>Phase 2</a:t>
            </a:r>
            <a:endParaRPr sz="2800" u="sng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2800"/>
              <a:t>Protect</a:t>
            </a:r>
            <a:endParaRPr sz="2800"/>
          </a:p>
        </p:txBody>
      </p:sp>
      <p:sp>
        <p:nvSpPr>
          <p:cNvPr id="446" name="Google Shape;446;p8"/>
          <p:cNvSpPr txBox="1"/>
          <p:nvPr>
            <p:ph idx="2" type="title"/>
          </p:nvPr>
        </p:nvSpPr>
        <p:spPr>
          <a:xfrm>
            <a:off x="198450" y="1614725"/>
            <a:ext cx="3588900" cy="25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/>
              <a:t>Update &amp; Patch Systems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/>
              <a:t>Implement Custom Domain GPOs (Group Policy) 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/>
              <a:t>Harden Access Controls</a:t>
            </a:r>
            <a:endParaRPr/>
          </a:p>
        </p:txBody>
      </p:sp>
      <p:pic>
        <p:nvPicPr>
          <p:cNvPr id="447" name="Google Shape;44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3525" y="306800"/>
            <a:ext cx="5051849" cy="4392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9"/>
          <p:cNvSpPr txBox="1"/>
          <p:nvPr>
            <p:ph idx="2" type="title"/>
          </p:nvPr>
        </p:nvSpPr>
        <p:spPr>
          <a:xfrm>
            <a:off x="217700" y="1153175"/>
            <a:ext cx="4018800" cy="31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Recon 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Exploitability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Lateral Movement Risk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Credential Management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Data Security</a:t>
            </a:r>
            <a:endParaRPr sz="2200"/>
          </a:p>
        </p:txBody>
      </p:sp>
      <p:sp>
        <p:nvSpPr>
          <p:cNvPr id="453" name="Google Shape;453;p9"/>
          <p:cNvSpPr txBox="1"/>
          <p:nvPr/>
        </p:nvSpPr>
        <p:spPr>
          <a:xfrm>
            <a:off x="217700" y="244900"/>
            <a:ext cx="1567500" cy="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sng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Phase 3 </a:t>
            </a:r>
            <a:endParaRPr b="1" i="0" sz="2800" u="sng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Prove</a:t>
            </a:r>
            <a:endParaRPr b="1" i="0" sz="28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54" name="Google Shape;454;p9"/>
          <p:cNvPicPr preferRelativeResize="0"/>
          <p:nvPr/>
        </p:nvPicPr>
        <p:blipFill rotWithShape="1">
          <a:blip r:embed="rId3">
            <a:alphaModFix/>
          </a:blip>
          <a:srcRect b="0" l="11713" r="50362" t="0"/>
          <a:stretch/>
        </p:blipFill>
        <p:spPr>
          <a:xfrm>
            <a:off x="6086925" y="299325"/>
            <a:ext cx="2449300" cy="155257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9"/>
          <p:cNvSpPr/>
          <p:nvPr/>
        </p:nvSpPr>
        <p:spPr>
          <a:xfrm>
            <a:off x="7009925" y="2093900"/>
            <a:ext cx="603300" cy="799800"/>
          </a:xfrm>
          <a:prstGeom prst="downArrow">
            <a:avLst>
              <a:gd fmla="val 50000" name="adj1"/>
              <a:gd fmla="val 5138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56" name="Google Shape;456;p9"/>
          <p:cNvPicPr preferRelativeResize="0"/>
          <p:nvPr/>
        </p:nvPicPr>
        <p:blipFill rotWithShape="1">
          <a:blip r:embed="rId4">
            <a:alphaModFix/>
          </a:blip>
          <a:srcRect b="0" l="11534" r="47880" t="0"/>
          <a:stretch/>
        </p:blipFill>
        <p:spPr>
          <a:xfrm>
            <a:off x="5832949" y="3271775"/>
            <a:ext cx="2957276" cy="14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nvestor Pitch">
  <a:themeElements>
    <a:clrScheme name="Simple Light">
      <a:dk1>
        <a:srgbClr val="1A36B4"/>
      </a:dk1>
      <a:lt1>
        <a:srgbClr val="F6F5EC"/>
      </a:lt1>
      <a:dk2>
        <a:srgbClr val="1D1D1D"/>
      </a:dk2>
      <a:lt2>
        <a:srgbClr val="A4C2F4"/>
      </a:lt2>
      <a:accent1>
        <a:srgbClr val="FFFFFF"/>
      </a:accent1>
      <a:accent2>
        <a:srgbClr val="1A36B4"/>
      </a:accent2>
      <a:accent3>
        <a:srgbClr val="1D1D1D"/>
      </a:accent3>
      <a:accent4>
        <a:srgbClr val="F6F5EC"/>
      </a:accent4>
      <a:accent5>
        <a:srgbClr val="1A36B4"/>
      </a:accent5>
      <a:accent6>
        <a:srgbClr val="595959"/>
      </a:accent6>
      <a:hlink>
        <a:srgbClr val="A4C2F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Awad, Michael</dc:creator>
</cp:coreProperties>
</file>